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17"/>
  </p:handoutMasterIdLst>
  <p:sldIdLst>
    <p:sldId id="256" r:id="rId2"/>
    <p:sldId id="265" r:id="rId3"/>
    <p:sldId id="264" r:id="rId4"/>
    <p:sldId id="270" r:id="rId5"/>
    <p:sldId id="271" r:id="rId6"/>
    <p:sldId id="272" r:id="rId7"/>
    <p:sldId id="273" r:id="rId8"/>
    <p:sldId id="274" r:id="rId9"/>
    <p:sldId id="275" r:id="rId10"/>
    <p:sldId id="276" r:id="rId11"/>
    <p:sldId id="277" r:id="rId12"/>
    <p:sldId id="278" r:id="rId13"/>
    <p:sldId id="279" r:id="rId14"/>
    <p:sldId id="280" r:id="rId15"/>
    <p:sldId id="281" r:id="rId16"/>
  </p:sldIdLst>
  <p:sldSz cx="9144000" cy="6858000" type="screen4x3"/>
  <p:notesSz cx="6858000" cy="9144000"/>
  <p:defaultTextStyle>
    <a:defPPr>
      <a:defRPr lang="id-ID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OVER" id="{727C0728-BFBA-4018-A895-7E45D940962F}">
          <p14:sldIdLst>
            <p14:sldId id="256"/>
          </p14:sldIdLst>
        </p14:section>
        <p14:section name="COURSE CONTENT" id="{F4927CBE-FA17-46D1-BAAE-887D0AF2CCBF}">
          <p14:sldIdLst>
            <p14:sldId id="265"/>
            <p14:sldId id="264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F7F7"/>
    <a:srgbClr val="008FD5"/>
    <a:srgbClr val="558FD5"/>
    <a:srgbClr val="0079B8"/>
    <a:srgbClr val="0081BD"/>
    <a:srgbClr val="33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62"/>
    <p:restoredTop sz="94631"/>
  </p:normalViewPr>
  <p:slideViewPr>
    <p:cSldViewPr>
      <p:cViewPr varScale="1">
        <p:scale>
          <a:sx n="68" d="100"/>
          <a:sy n="68" d="100"/>
        </p:scale>
        <p:origin x="1440" y="6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56" d="100"/>
          <a:sy n="56" d="100"/>
        </p:scale>
        <p:origin x="-2874" y="-8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F026A0-0EDC-4364-BEB7-F770D4861FE0}" type="datetimeFigureOut">
              <a:rPr lang="en-US" smtClean="0"/>
              <a:t>11/29/2017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2EAB9F-6A91-4337-B3D1-355F66A7EC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0095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" descr="Background 01.jp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62" y="4763"/>
            <a:ext cx="9139237" cy="64612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 userDrawn="1"/>
        </p:nvSpPr>
        <p:spPr>
          <a:xfrm>
            <a:off x="0" y="5157192"/>
            <a:ext cx="9143998" cy="1700808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" name="Rectangle 7"/>
          <p:cNvSpPr/>
          <p:nvPr userDrawn="1"/>
        </p:nvSpPr>
        <p:spPr>
          <a:xfrm>
            <a:off x="1691679" y="1628800"/>
            <a:ext cx="7452319" cy="5229200"/>
          </a:xfrm>
          <a:prstGeom prst="rect">
            <a:avLst/>
          </a:prstGeom>
          <a:solidFill>
            <a:srgbClr val="008F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835696" y="2708920"/>
            <a:ext cx="7128792" cy="1470025"/>
          </a:xfrm>
        </p:spPr>
        <p:txBody>
          <a:bodyPr/>
          <a:lstStyle>
            <a:lvl1pPr eaLnBrk="1" hangingPunct="1">
              <a:defRPr sz="4400">
                <a:solidFill>
                  <a:schemeClr val="bg1"/>
                </a:solidFill>
              </a:defRPr>
            </a:lvl1pPr>
          </a:lstStyle>
          <a:p>
            <a:pPr eaLnBrk="1" hangingPunct="1"/>
            <a:r>
              <a:rPr lang="en-US" sz="3200" b="1" dirty="0">
                <a:solidFill>
                  <a:schemeClr val="bg1"/>
                </a:solidFill>
                <a:latin typeface="Open Sans" pitchFamily="-84" charset="0"/>
                <a:ea typeface="ＭＳ Ｐゴシック" pitchFamily="34" charset="-128"/>
              </a:rPr>
              <a:t>Headline Open Sans Bold 32pt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67744" y="4295527"/>
            <a:ext cx="6400800" cy="576064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Open San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453336"/>
            <a:ext cx="2133600" cy="365125"/>
          </a:xfrm>
        </p:spPr>
        <p:txBody>
          <a:bodyPr/>
          <a:lstStyle/>
          <a:p>
            <a:fld id="{5EF9B71C-2D91-4D15-BAB7-ADA66F828B46}" type="datetimeFigureOut">
              <a:rPr lang="id-ID" smtClean="0"/>
              <a:pPr/>
              <a:t>29/11/2017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453336"/>
            <a:ext cx="2895600" cy="365125"/>
          </a:xfrm>
        </p:spPr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453336"/>
            <a:ext cx="2133600" cy="365125"/>
          </a:xfrm>
        </p:spPr>
        <p:txBody>
          <a:bodyPr/>
          <a:lstStyle/>
          <a:p>
            <a:fld id="{F173735F-2667-4028-B606-D96AABD86FDB}" type="slidenum">
              <a:rPr lang="id-ID" smtClean="0"/>
              <a:pPr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7251412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9B71C-2D91-4D15-BAB7-ADA66F828B46}" type="datetimeFigureOut">
              <a:rPr lang="id-ID" smtClean="0"/>
              <a:pPr/>
              <a:t>29/11/2017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3735F-2667-4028-B606-D96AABD86FDB}" type="slidenum">
              <a:rPr lang="id-ID" smtClean="0"/>
              <a:pPr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6359690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484784"/>
            <a:ext cx="2057400" cy="46413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43608" y="1484784"/>
            <a:ext cx="5433392" cy="46413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9B71C-2D91-4D15-BAB7-ADA66F828B46}" type="datetimeFigureOut">
              <a:rPr lang="id-ID" smtClean="0"/>
              <a:pPr/>
              <a:t>29/11/2017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3735F-2667-4028-B606-D96AABD86FDB}" type="slidenum">
              <a:rPr lang="id-ID" smtClean="0"/>
              <a:pPr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1887607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" descr="Background 02.jp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3937"/>
            <a:ext cx="9143999" cy="64646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0"/>
          <p:cNvSpPr/>
          <p:nvPr userDrawn="1"/>
        </p:nvSpPr>
        <p:spPr>
          <a:xfrm>
            <a:off x="0" y="5157192"/>
            <a:ext cx="9143998" cy="1700808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24200" y="808112"/>
            <a:ext cx="5617914" cy="792088"/>
          </a:xfrm>
        </p:spPr>
        <p:txBody>
          <a:bodyPr>
            <a:normAutofit/>
          </a:bodyPr>
          <a:lstStyle>
            <a:lvl1pPr algn="l">
              <a:defRPr sz="3000" b="1">
                <a:solidFill>
                  <a:srgbClr val="0079B8"/>
                </a:solidFill>
                <a:latin typeface="Open Sans"/>
              </a:defRPr>
            </a:lvl1pPr>
          </a:lstStyle>
          <a:p>
            <a:r>
              <a:rPr lang="en-US" dirty="0"/>
              <a:t>Click to edit Master title style</a:t>
            </a:r>
            <a:endParaRPr lang="id-ID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453336"/>
            <a:ext cx="2133600" cy="365125"/>
          </a:xfrm>
        </p:spPr>
        <p:txBody>
          <a:bodyPr/>
          <a:lstStyle/>
          <a:p>
            <a:fld id="{5EF9B71C-2D91-4D15-BAB7-ADA66F828B46}" type="datetimeFigureOut">
              <a:rPr lang="id-ID" smtClean="0"/>
              <a:pPr/>
              <a:t>29/11/2017</a:t>
            </a:fld>
            <a:endParaRPr lang="id-ID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453336"/>
            <a:ext cx="2895600" cy="365125"/>
          </a:xfrm>
        </p:spPr>
        <p:txBody>
          <a:bodyPr/>
          <a:lstStyle/>
          <a:p>
            <a:endParaRPr lang="id-ID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453336"/>
            <a:ext cx="2133600" cy="365125"/>
          </a:xfrm>
        </p:spPr>
        <p:txBody>
          <a:bodyPr/>
          <a:lstStyle/>
          <a:p>
            <a:fld id="{F173735F-2667-4028-B606-D96AABD86FDB}" type="slidenum">
              <a:rPr lang="id-ID" smtClean="0"/>
              <a:pPr/>
              <a:t>‹#›</a:t>
            </a:fld>
            <a:endParaRPr lang="id-ID"/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1219200" y="2133600"/>
            <a:ext cx="7529264" cy="4335823"/>
          </a:xfrm>
        </p:spPr>
        <p:txBody>
          <a:bodyPr/>
          <a:lstStyle>
            <a:lvl1pPr>
              <a:defRPr>
                <a:latin typeface="Open Sans"/>
              </a:defRPr>
            </a:lvl1pPr>
            <a:lvl2pPr>
              <a:defRPr>
                <a:latin typeface="Open Sans"/>
              </a:defRPr>
            </a:lvl2pPr>
            <a:lvl3pPr>
              <a:defRPr>
                <a:latin typeface="Open Sans"/>
              </a:defRPr>
            </a:lvl3pPr>
            <a:lvl4pPr>
              <a:defRPr>
                <a:latin typeface="Open Sans"/>
              </a:defRPr>
            </a:lvl4pPr>
            <a:lvl5pPr>
              <a:defRPr>
                <a:latin typeface="Open San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id-ID" dirty="0"/>
          </a:p>
        </p:txBody>
      </p:sp>
      <p:sp>
        <p:nvSpPr>
          <p:cNvPr id="16" name="Subtitle 2"/>
          <p:cNvSpPr>
            <a:spLocks noGrp="1"/>
          </p:cNvSpPr>
          <p:nvPr>
            <p:ph type="subTitle" idx="13"/>
          </p:nvPr>
        </p:nvSpPr>
        <p:spPr>
          <a:xfrm>
            <a:off x="1219200" y="1629544"/>
            <a:ext cx="7526560" cy="504056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id-ID" sz="2200" b="1" dirty="0">
                <a:solidFill>
                  <a:srgbClr val="0079B8"/>
                </a:solidFill>
                <a:latin typeface="Open Sans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  <a:buNone/>
            </a:pPr>
            <a:r>
              <a:rPr lang="en-US" dirty="0"/>
              <a:t>Click to edit Master subtitle style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7618699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1640" y="4406901"/>
            <a:ext cx="7344816" cy="678284"/>
          </a:xfrm>
        </p:spPr>
        <p:txBody>
          <a:bodyPr anchor="t">
            <a:noAutofit/>
          </a:bodyPr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  <a:endParaRPr lang="id-ID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31640" y="2906713"/>
            <a:ext cx="7344816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9B71C-2D91-4D15-BAB7-ADA66F828B46}" type="datetimeFigureOut">
              <a:rPr lang="id-ID" smtClean="0"/>
              <a:pPr/>
              <a:t>29/11/2017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3735F-2667-4028-B606-D96AABD86FDB}" type="slidenum">
              <a:rPr lang="id-ID" smtClean="0"/>
              <a:pPr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5936489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19672" y="2636912"/>
            <a:ext cx="3456384" cy="348925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8064" y="2636912"/>
            <a:ext cx="3538736" cy="348925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9B71C-2D91-4D15-BAB7-ADA66F828B46}" type="datetimeFigureOut">
              <a:rPr lang="id-ID" smtClean="0"/>
              <a:pPr/>
              <a:t>29/11/2017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3735F-2667-4028-B606-D96AABD86FDB}" type="slidenum">
              <a:rPr lang="id-ID" smtClean="0"/>
              <a:pPr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0163279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9672" y="1484784"/>
            <a:ext cx="7067128" cy="1008112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19672" y="2132856"/>
            <a:ext cx="3456384" cy="639762"/>
          </a:xfrm>
        </p:spPr>
        <p:txBody>
          <a:bodyPr anchor="b">
            <a:no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19672" y="2708920"/>
            <a:ext cx="3456384" cy="3456384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220072" y="2708919"/>
            <a:ext cx="3466728" cy="345638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9B71C-2D91-4D15-BAB7-ADA66F828B46}" type="datetimeFigureOut">
              <a:rPr lang="id-ID" smtClean="0"/>
              <a:pPr/>
              <a:t>29/11/2017</a:t>
            </a:fld>
            <a:endParaRPr lang="id-ID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3735F-2667-4028-B606-D96AABD86FDB}" type="slidenum">
              <a:rPr lang="id-ID" smtClean="0"/>
              <a:pPr/>
              <a:t>‹#›</a:t>
            </a:fld>
            <a:endParaRPr lang="id-ID"/>
          </a:p>
        </p:txBody>
      </p:sp>
      <p:sp>
        <p:nvSpPr>
          <p:cNvPr id="10" name="Text Placeholder 2"/>
          <p:cNvSpPr>
            <a:spLocks noGrp="1"/>
          </p:cNvSpPr>
          <p:nvPr>
            <p:ph type="body" idx="13"/>
          </p:nvPr>
        </p:nvSpPr>
        <p:spPr>
          <a:xfrm>
            <a:off x="5220072" y="2132856"/>
            <a:ext cx="3456384" cy="639762"/>
          </a:xfrm>
        </p:spPr>
        <p:txBody>
          <a:bodyPr anchor="b">
            <a:no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598559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9B71C-2D91-4D15-BAB7-ADA66F828B46}" type="datetimeFigureOut">
              <a:rPr lang="id-ID" smtClean="0"/>
              <a:pPr/>
              <a:t>29/11/2017</a:t>
            </a:fld>
            <a:endParaRPr lang="id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3735F-2667-4028-B606-D96AABD86FDB}" type="slidenum">
              <a:rPr lang="id-ID" smtClean="0"/>
              <a:pPr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4355148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9B71C-2D91-4D15-BAB7-ADA66F828B46}" type="datetimeFigureOut">
              <a:rPr lang="id-ID" smtClean="0"/>
              <a:pPr/>
              <a:t>29/11/2017</a:t>
            </a:fld>
            <a:endParaRPr lang="id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3735F-2667-4028-B606-D96AABD86FDB}" type="slidenum">
              <a:rPr lang="id-ID" smtClean="0"/>
              <a:pPr/>
              <a:t>‹#›</a:t>
            </a:fld>
            <a:endParaRPr lang="id-ID"/>
          </a:p>
        </p:txBody>
      </p:sp>
      <p:pic>
        <p:nvPicPr>
          <p:cNvPr id="5" name="Picture 1" descr="Background 03.jp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4763"/>
            <a:ext cx="9693629" cy="6853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313250" y="2859881"/>
            <a:ext cx="7067128" cy="1143000"/>
          </a:xfrm>
        </p:spPr>
        <p:txBody>
          <a:bodyPr>
            <a:norm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2736973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7704" y="1628800"/>
            <a:ext cx="6768752" cy="802010"/>
          </a:xfrm>
        </p:spPr>
        <p:txBody>
          <a:bodyPr anchor="b">
            <a:normAutofit/>
          </a:bodyPr>
          <a:lstStyle>
            <a:lvl1pPr algn="l">
              <a:defRPr sz="3000" b="1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7705" y="2564904"/>
            <a:ext cx="3168352" cy="3672408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220072" y="2564904"/>
            <a:ext cx="3430017" cy="367216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9B71C-2D91-4D15-BAB7-ADA66F828B46}" type="datetimeFigureOut">
              <a:rPr lang="id-ID" smtClean="0"/>
              <a:pPr/>
              <a:t>29/11/2017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3735F-2667-4028-B606-D96AABD86FDB}" type="slidenum">
              <a:rPr lang="id-ID" smtClean="0"/>
              <a:pPr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1617041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6884168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1916832"/>
            <a:ext cx="6884168" cy="281074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6884168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9B71C-2D91-4D15-BAB7-ADA66F828B46}" type="datetimeFigureOut">
              <a:rPr lang="id-ID" smtClean="0"/>
              <a:pPr/>
              <a:t>29/11/2017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3735F-2667-4028-B606-D96AABD86FDB}" type="slidenum">
              <a:rPr lang="id-ID" smtClean="0"/>
              <a:pPr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1938146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" descr="Background 02.jpg"/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4764"/>
            <a:ext cx="9143999" cy="64646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/>
          <p:cNvSpPr/>
          <p:nvPr/>
        </p:nvSpPr>
        <p:spPr>
          <a:xfrm>
            <a:off x="0" y="5157192"/>
            <a:ext cx="9143998" cy="1700808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19672" y="1484784"/>
            <a:ext cx="706712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id-ID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19672" y="2636912"/>
            <a:ext cx="7067128" cy="34892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45333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F9B71C-2D91-4D15-BAB7-ADA66F828B46}" type="datetimeFigureOut">
              <a:rPr lang="id-ID" smtClean="0"/>
              <a:pPr/>
              <a:t>29/11/2017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453336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45333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73735F-2667-4028-B606-D96AABD86FDB}" type="slidenum">
              <a:rPr lang="id-ID" smtClean="0"/>
              <a:pPr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8189139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3000" b="1" kern="1200">
          <a:solidFill>
            <a:srgbClr val="0079B8"/>
          </a:solidFill>
          <a:latin typeface="Open Sans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Open Sans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Open Sans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Open Sans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Open Sans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Open Sans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trust.sce.ntu.edu.sg/aamas16/pdfs/p1343.pdf" TargetMode="External"/><Relationship Id="rId2" Type="http://schemas.openxmlformats.org/officeDocument/2006/relationships/hyperlink" Target="http://www.cs.nott.ac.uk/~pszmv/Documents/IVA_2016_ShortPaper.pdf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pdfs.semanticscholar.org/7917/4bc58d956a8061e191fb76f310ef4588b8fa.pdf" TargetMode="External"/><Relationship Id="rId4" Type="http://schemas.openxmlformats.org/officeDocument/2006/relationships/hyperlink" Target="https://www.ijcit.com/archives/volume2/issue6/Paper020601.pdf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ChangeArrowheads="1"/>
          </p:cNvSpPr>
          <p:nvPr/>
        </p:nvSpPr>
        <p:spPr bwMode="auto">
          <a:xfrm>
            <a:off x="1766887" y="1676400"/>
            <a:ext cx="7072313" cy="935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20000"/>
              </a:spcBef>
              <a:tabLst>
                <a:tab pos="1320800" algn="l"/>
                <a:tab pos="2054225" algn="l"/>
              </a:tabLst>
            </a:pPr>
            <a:r>
              <a:rPr lang="en-US" sz="2000" dirty="0">
                <a:solidFill>
                  <a:schemeClr val="bg1"/>
                </a:solidFill>
                <a:latin typeface="Open Sans"/>
              </a:rPr>
              <a:t>Course			: COMP6228 – Artificial Intelligence</a:t>
            </a:r>
          </a:p>
          <a:p>
            <a:pPr>
              <a:spcBef>
                <a:spcPct val="20000"/>
              </a:spcBef>
              <a:tabLst>
                <a:tab pos="1320800" algn="l"/>
                <a:tab pos="2054225" algn="l"/>
              </a:tabLst>
            </a:pPr>
            <a:r>
              <a:rPr lang="en-US" sz="2000" dirty="0">
                <a:solidFill>
                  <a:schemeClr val="bg1"/>
                </a:solidFill>
                <a:latin typeface="Open Sans"/>
              </a:rPr>
              <a:t>Effective Period		: February 2018</a:t>
            </a:r>
            <a:endParaRPr lang="en-US" sz="1200" dirty="0">
              <a:solidFill>
                <a:schemeClr val="bg1"/>
              </a:solidFill>
              <a:latin typeface="Open Sans"/>
            </a:endParaRPr>
          </a:p>
        </p:txBody>
      </p:sp>
      <p:sp>
        <p:nvSpPr>
          <p:cNvPr id="8" name="Rectangle 6"/>
          <p:cNvSpPr>
            <a:spLocks noGrp="1" noChangeArrowheads="1"/>
          </p:cNvSpPr>
          <p:nvPr>
            <p:ph type="ctrTitle"/>
          </p:nvPr>
        </p:nvSpPr>
        <p:spPr>
          <a:xfrm>
            <a:off x="1676400" y="3352800"/>
            <a:ext cx="7467600" cy="2384425"/>
          </a:xfrm>
          <a:noFill/>
        </p:spPr>
        <p:txBody>
          <a:bodyPr>
            <a:normAutofit fontScale="90000"/>
          </a:bodyPr>
          <a:lstStyle/>
          <a:p>
            <a:r>
              <a:rPr lang="en-AU" sz="4000" dirty="0"/>
              <a:t>Algorithm Implementation in Game II</a:t>
            </a:r>
            <a:br>
              <a:rPr lang="en-AU" dirty="0">
                <a:solidFill>
                  <a:schemeClr val="bg1"/>
                </a:solidFill>
              </a:rPr>
            </a:br>
            <a:br>
              <a:rPr lang="en-AU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Session 14</a:t>
            </a:r>
          </a:p>
        </p:txBody>
      </p:sp>
    </p:spTree>
    <p:extLst>
      <p:ext uri="{BB962C8B-B14F-4D97-AF65-F5344CB8AC3E}">
        <p14:creationId xmlns:p14="http://schemas.microsoft.com/office/powerpoint/2010/main" val="42044211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1" y="457200"/>
            <a:ext cx="6248399" cy="792088"/>
          </a:xfrm>
        </p:spPr>
        <p:txBody>
          <a:bodyPr>
            <a:normAutofit/>
          </a:bodyPr>
          <a:lstStyle/>
          <a:p>
            <a:pPr algn="ctr"/>
            <a:r>
              <a:rPr lang="en-US" sz="3200">
                <a:latin typeface="Open Sans" charset="0"/>
                <a:ea typeface="Open Sans" charset="0"/>
                <a:cs typeface="Open Sans" charset="0"/>
              </a:rPr>
              <a:t>FSM Implementation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990600" y="1856125"/>
            <a:ext cx="7924800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Arial" charset="0"/>
              <a:buChar char="•"/>
            </a:pPr>
            <a:r>
              <a:rPr lang="en-US" sz="2000" dirty="0">
                <a:latin typeface="Open Sans" charset="0"/>
                <a:ea typeface="Open Sans" charset="0"/>
                <a:cs typeface="Open Sans" charset="0"/>
              </a:rPr>
              <a:t>Attack</a:t>
            </a:r>
          </a:p>
          <a:p>
            <a:pPr marL="800100" lvl="1" indent="-342900" algn="just">
              <a:buFont typeface="Arial" charset="0"/>
              <a:buChar char="•"/>
            </a:pPr>
            <a:r>
              <a:rPr lang="en-US" sz="2000" dirty="0">
                <a:latin typeface="Open Sans" charset="0"/>
                <a:ea typeface="Open Sans" charset="0"/>
                <a:cs typeface="Open Sans" charset="0"/>
              </a:rPr>
              <a:t>The virtual human will keep attacking when their urge to smile less than the value of first smile threshold (e.g. 0.5).  </a:t>
            </a:r>
          </a:p>
          <a:p>
            <a:pPr marL="800100" lvl="1" indent="-342900" algn="just">
              <a:buFont typeface="Arial" charset="0"/>
              <a:buChar char="•"/>
            </a:pPr>
            <a:r>
              <a:rPr lang="en-US" sz="2000" dirty="0">
                <a:latin typeface="Open Sans" charset="0"/>
                <a:ea typeface="Open Sans" charset="0"/>
                <a:cs typeface="Open Sans" charset="0"/>
              </a:rPr>
              <a:t>If Virtual Human’s urge to smile more than the value of first smile threshold (e.g. 0.5), the virtual human will change their strategy to defend.</a:t>
            </a:r>
          </a:p>
          <a:p>
            <a:pPr marL="800100" lvl="1" indent="-342900" algn="just">
              <a:buFont typeface="Arial" charset="0"/>
              <a:buChar char="•"/>
            </a:pPr>
            <a:endParaRPr lang="en-US" sz="2000" dirty="0">
              <a:latin typeface="Open Sans" charset="0"/>
              <a:ea typeface="Open Sans" charset="0"/>
              <a:cs typeface="Open Sans" charset="0"/>
            </a:endParaRPr>
          </a:p>
          <a:p>
            <a:pPr marL="342900" indent="-342900" algn="just">
              <a:buFont typeface="Arial" charset="0"/>
              <a:buChar char="•"/>
            </a:pPr>
            <a:r>
              <a:rPr lang="en-US" sz="2000" dirty="0">
                <a:latin typeface="Open Sans" charset="0"/>
                <a:ea typeface="Open Sans" charset="0"/>
                <a:cs typeface="Open Sans" charset="0"/>
              </a:rPr>
              <a:t>Defend Active</a:t>
            </a:r>
          </a:p>
          <a:p>
            <a:pPr marL="800100" lvl="1" indent="-342900" algn="just">
              <a:buFont typeface="Arial" charset="0"/>
              <a:buChar char="•"/>
            </a:pPr>
            <a:r>
              <a:rPr lang="en-US" sz="2000" dirty="0">
                <a:latin typeface="Open Sans" charset="0"/>
                <a:ea typeface="Open Sans" charset="0"/>
                <a:cs typeface="Open Sans" charset="0"/>
              </a:rPr>
              <a:t>Defend active is while the virtual human is defending (i.e. holding their smile), they also move their other facial muscles to attack or make jokes.</a:t>
            </a:r>
          </a:p>
        </p:txBody>
      </p:sp>
    </p:spTree>
    <p:extLst>
      <p:ext uri="{BB962C8B-B14F-4D97-AF65-F5344CB8AC3E}">
        <p14:creationId xmlns:p14="http://schemas.microsoft.com/office/powerpoint/2010/main" val="1050024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1" y="457200"/>
            <a:ext cx="6248399" cy="792088"/>
          </a:xfrm>
        </p:spPr>
        <p:txBody>
          <a:bodyPr>
            <a:normAutofit/>
          </a:bodyPr>
          <a:lstStyle/>
          <a:p>
            <a:pPr algn="ctr"/>
            <a:r>
              <a:rPr lang="en-US" sz="3200">
                <a:latin typeface="Open Sans" charset="0"/>
                <a:ea typeface="Open Sans" charset="0"/>
                <a:cs typeface="Open Sans" charset="0"/>
              </a:rPr>
              <a:t>FSM Implementation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990600" y="2133600"/>
            <a:ext cx="7924800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Arial" charset="0"/>
              <a:buChar char="•"/>
            </a:pPr>
            <a:r>
              <a:rPr lang="en-US" sz="2000" dirty="0">
                <a:latin typeface="Open Sans" charset="0"/>
                <a:ea typeface="Open Sans" charset="0"/>
                <a:cs typeface="Open Sans" charset="0"/>
              </a:rPr>
              <a:t>Defend Passive</a:t>
            </a:r>
          </a:p>
          <a:p>
            <a:pPr marL="800100" lvl="1" indent="-342900" algn="just">
              <a:buFont typeface="Arial" charset="0"/>
              <a:buChar char="•"/>
            </a:pPr>
            <a:r>
              <a:rPr lang="en-US" sz="2000" dirty="0">
                <a:latin typeface="Open Sans" charset="0"/>
                <a:ea typeface="Open Sans" charset="0"/>
                <a:cs typeface="Open Sans" charset="0"/>
              </a:rPr>
              <a:t>There will be a random counter to randomly choice which defend strategy to show.</a:t>
            </a:r>
          </a:p>
          <a:p>
            <a:pPr marL="800100" lvl="1" indent="-342900" algn="just">
              <a:buFont typeface="Arial" charset="0"/>
              <a:buChar char="•"/>
            </a:pPr>
            <a:endParaRPr lang="en-US" sz="2000" dirty="0">
              <a:latin typeface="Open Sans" charset="0"/>
              <a:ea typeface="Open Sans" charset="0"/>
              <a:cs typeface="Open Sans" charset="0"/>
            </a:endParaRPr>
          </a:p>
          <a:p>
            <a:pPr marL="342900" indent="-342900" algn="just">
              <a:buFont typeface="Arial" charset="0"/>
              <a:buChar char="•"/>
            </a:pPr>
            <a:r>
              <a:rPr lang="en-US" sz="2000" dirty="0">
                <a:latin typeface="Open Sans" charset="0"/>
                <a:ea typeface="Open Sans" charset="0"/>
                <a:cs typeface="Open Sans" charset="0"/>
              </a:rPr>
              <a:t>Smile; NPC Loses</a:t>
            </a:r>
          </a:p>
          <a:p>
            <a:pPr marL="800100" lvl="1" indent="-342900" algn="just">
              <a:buFont typeface="Arial" charset="0"/>
              <a:buChar char="•"/>
            </a:pPr>
            <a:r>
              <a:rPr lang="en-US" sz="2000" dirty="0">
                <a:latin typeface="Open Sans" charset="0"/>
                <a:ea typeface="Open Sans" charset="0"/>
                <a:cs typeface="Open Sans" charset="0"/>
              </a:rPr>
              <a:t>If Virtual Human’s urge to smile more than the value of second smile threshold (e.g. 1.0), the virtual human will laugh/smile and admit their lose.</a:t>
            </a:r>
          </a:p>
          <a:p>
            <a:pPr marL="800100" lvl="1" indent="-342900" algn="just">
              <a:buFont typeface="Arial" charset="0"/>
              <a:buChar char="•"/>
            </a:pPr>
            <a:endParaRPr lang="en-US" sz="2000" dirty="0">
              <a:latin typeface="Open Sans" charset="0"/>
              <a:ea typeface="Open Sans" charset="0"/>
              <a:cs typeface="Open Sans" charset="0"/>
            </a:endParaRPr>
          </a:p>
          <a:p>
            <a:pPr marL="342900" indent="-342900" algn="just">
              <a:buFont typeface="Arial" charset="0"/>
              <a:buChar char="•"/>
            </a:pPr>
            <a:r>
              <a:rPr lang="en-US" sz="2000" dirty="0">
                <a:latin typeface="Open Sans" charset="0"/>
                <a:ea typeface="Open Sans" charset="0"/>
                <a:cs typeface="Open Sans" charset="0"/>
              </a:rPr>
              <a:t>NPC Wins</a:t>
            </a:r>
          </a:p>
          <a:p>
            <a:pPr marL="800100" lvl="1" indent="-342900" algn="just">
              <a:buFont typeface="Arial" charset="0"/>
              <a:buChar char="•"/>
            </a:pPr>
            <a:r>
              <a:rPr lang="en-US" sz="2000" dirty="0">
                <a:latin typeface="Open Sans" charset="0"/>
                <a:ea typeface="Open Sans" charset="0"/>
                <a:cs typeface="Open Sans" charset="0"/>
              </a:rPr>
              <a:t>If the system detect the player is smiling (i.e. from their facial expressions, Action Unit 12), the NPC will declare as a winner.</a:t>
            </a:r>
          </a:p>
        </p:txBody>
      </p:sp>
    </p:spTree>
    <p:extLst>
      <p:ext uri="{BB962C8B-B14F-4D97-AF65-F5344CB8AC3E}">
        <p14:creationId xmlns:p14="http://schemas.microsoft.com/office/powerpoint/2010/main" val="15674777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1" y="457200"/>
            <a:ext cx="6248399" cy="792088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200" dirty="0">
                <a:latin typeface="Open Sans" charset="0"/>
                <a:ea typeface="Open Sans" charset="0"/>
                <a:cs typeface="Open Sans" charset="0"/>
              </a:rPr>
              <a:t>Rule Based System Implementation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76400" y="1422512"/>
            <a:ext cx="6934200" cy="5359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395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1" y="457200"/>
            <a:ext cx="6248399" cy="792088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200" dirty="0">
                <a:latin typeface="Open Sans" charset="0"/>
                <a:ea typeface="Open Sans" charset="0"/>
                <a:cs typeface="Open Sans" charset="0"/>
              </a:rPr>
              <a:t>Rule Based System Implementation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97" y="1424214"/>
            <a:ext cx="9080500" cy="542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8777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1" y="457200"/>
            <a:ext cx="6248399" cy="792088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200" dirty="0">
                <a:latin typeface="Open Sans" charset="0"/>
                <a:ea typeface="Open Sans" charset="0"/>
                <a:cs typeface="Open Sans" charset="0"/>
              </a:rPr>
              <a:t>Rule Based System Implementation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1384300"/>
            <a:ext cx="9169400" cy="547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0661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48001" y="786825"/>
            <a:ext cx="5943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References</a:t>
            </a:r>
            <a:endParaRPr lang="en-US" sz="3200" b="1" dirty="0"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90600" y="1828800"/>
            <a:ext cx="784860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Open Sans"/>
                <a:ea typeface="Tahoma" panose="020B0604030504040204" pitchFamily="34" charset="0"/>
                <a:cs typeface="Tahoma" panose="020B0604030504040204" pitchFamily="34" charset="0"/>
              </a:rPr>
              <a:t>Ian Millington. 2009. </a:t>
            </a:r>
            <a:r>
              <a:rPr lang="en-US" sz="2000" b="1" i="1" dirty="0">
                <a:latin typeface="Open Sans"/>
                <a:ea typeface="Tahoma" panose="020B0604030504040204" pitchFamily="34" charset="0"/>
                <a:cs typeface="Tahoma" panose="020B0604030504040204" pitchFamily="34" charset="0"/>
              </a:rPr>
              <a:t>Artificial intelligence for games</a:t>
            </a:r>
            <a:r>
              <a:rPr lang="en-US" sz="2000" dirty="0">
                <a:latin typeface="Open Sans"/>
                <a:ea typeface="Tahoma" panose="020B0604030504040204" pitchFamily="34" charset="0"/>
                <a:cs typeface="Tahoma" panose="020B0604030504040204" pitchFamily="34" charset="0"/>
              </a:rPr>
              <a:t>. Morgan Kaufmann Publishers. Burlington. ISBN:9780123747310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Open Sans"/>
                <a:ea typeface="Tahoma" panose="020B0604030504040204" pitchFamily="34" charset="0"/>
                <a:cs typeface="Tahoma" panose="020B0604030504040204" pitchFamily="34" charset="0"/>
              </a:rPr>
              <a:t>Playing with Social and Emotional Game Companions, </a:t>
            </a:r>
            <a:r>
              <a:rPr lang="en-AU" sz="2000" dirty="0">
                <a:latin typeface="Open Sans"/>
                <a:ea typeface="Tahoma" panose="020B0604030504040204" pitchFamily="34" charset="0"/>
                <a:cs typeface="Tahoma" panose="020B0604030504040204" pitchFamily="34" charset="0"/>
                <a:hlinkClick r:id="rId2"/>
              </a:rPr>
              <a:t>http://www.cs.nott.ac.uk/~pszmv/Documents/IVA_2016_ShortPaper.pdf</a:t>
            </a:r>
            <a:r>
              <a:rPr lang="en-AU" sz="2000" dirty="0">
                <a:latin typeface="Open Sans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endParaRPr lang="en-US" sz="2000" dirty="0">
              <a:latin typeface="Open Sans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Open Sans"/>
                <a:ea typeface="Tahoma" panose="020B0604030504040204" pitchFamily="34" charset="0"/>
                <a:cs typeface="Tahoma" panose="020B0604030504040204" pitchFamily="34" charset="0"/>
              </a:rPr>
              <a:t>Computational Models of Emotion, Personality, and Social Relationships for Interactions in Games, </a:t>
            </a:r>
            <a:r>
              <a:rPr lang="en-AU" sz="2000" dirty="0">
                <a:latin typeface="Open Sans"/>
                <a:ea typeface="Tahoma" panose="020B0604030504040204" pitchFamily="34" charset="0"/>
                <a:cs typeface="Tahoma" panose="020B0604030504040204" pitchFamily="34" charset="0"/>
                <a:hlinkClick r:id="rId3"/>
              </a:rPr>
              <a:t>http://trust.sce.ntu.edu.sg/aamas16/pdfs/p1343.pdf</a:t>
            </a:r>
            <a:r>
              <a:rPr lang="en-AU" sz="2000" dirty="0">
                <a:latin typeface="Open Sans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endParaRPr lang="en-US" sz="2000" dirty="0">
              <a:latin typeface="Open Sans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Open Sans"/>
                <a:ea typeface="Tahoma" panose="020B0604030504040204" pitchFamily="34" charset="0"/>
                <a:cs typeface="Tahoma" panose="020B0604030504040204" pitchFamily="34" charset="0"/>
              </a:rPr>
              <a:t>Using Artificial Neural Networks in NPC </a:t>
            </a:r>
            <a:r>
              <a:rPr lang="en-US" sz="2000" dirty="0" err="1">
                <a:latin typeface="Open Sans"/>
                <a:ea typeface="Tahoma" panose="020B0604030504040204" pitchFamily="34" charset="0"/>
                <a:cs typeface="Tahoma" panose="020B0604030504040204" pitchFamily="34" charset="0"/>
              </a:rPr>
              <a:t>DecisionMaking</a:t>
            </a:r>
            <a:r>
              <a:rPr lang="en-US" sz="2000" dirty="0">
                <a:latin typeface="Open Sans"/>
                <a:ea typeface="Tahoma" panose="020B0604030504040204" pitchFamily="34" charset="0"/>
                <a:cs typeface="Tahoma" panose="020B0604030504040204" pitchFamily="34" charset="0"/>
              </a:rPr>
              <a:t> Process, </a:t>
            </a:r>
            <a:r>
              <a:rPr lang="en-AU" sz="2000" dirty="0">
                <a:latin typeface="Open Sans"/>
                <a:ea typeface="Tahoma" panose="020B0604030504040204" pitchFamily="34" charset="0"/>
                <a:cs typeface="Tahoma" panose="020B0604030504040204" pitchFamily="34" charset="0"/>
                <a:hlinkClick r:id="rId4"/>
              </a:rPr>
              <a:t>https://www.ijcit.com/archives/volume2/issue6/Paper020601.pdf</a:t>
            </a:r>
            <a:r>
              <a:rPr lang="en-AU" sz="2000" dirty="0">
                <a:latin typeface="Open Sans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endParaRPr lang="en-US" sz="2000" dirty="0">
              <a:latin typeface="Open Sans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>
                <a:latin typeface="Open Sans"/>
                <a:ea typeface="Tahoma" panose="020B0604030504040204" pitchFamily="34" charset="0"/>
                <a:cs typeface="Tahoma" panose="020B0604030504040204" pitchFamily="34" charset="0"/>
              </a:rPr>
              <a:t>ERiSA</a:t>
            </a:r>
            <a:r>
              <a:rPr lang="en-US" sz="2000" dirty="0">
                <a:latin typeface="Open Sans"/>
                <a:ea typeface="Tahoma" panose="020B0604030504040204" pitchFamily="34" charset="0"/>
                <a:cs typeface="Tahoma" panose="020B0604030504040204" pitchFamily="34" charset="0"/>
              </a:rPr>
              <a:t>: Building Emotionally Realistic Social Game-Agents Companions, </a:t>
            </a:r>
            <a:r>
              <a:rPr lang="en-AU" sz="2000" dirty="0">
                <a:latin typeface="Open Sans"/>
                <a:ea typeface="Tahoma" panose="020B0604030504040204" pitchFamily="34" charset="0"/>
                <a:cs typeface="Tahoma" panose="020B0604030504040204" pitchFamily="34" charset="0"/>
                <a:hlinkClick r:id="rId5"/>
              </a:rPr>
              <a:t>https://pdfs.semanticscholar.org/7917/4bc58d956a8061e191fb76f310ef4588b8fa.pdf</a:t>
            </a:r>
            <a:r>
              <a:rPr lang="en-AU" sz="2000" dirty="0">
                <a:latin typeface="Open Sans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endParaRPr lang="en-US" sz="2000" dirty="0">
              <a:latin typeface="Open Sans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78313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1760177"/>
            <a:ext cx="7522914" cy="792088"/>
          </a:xfrm>
        </p:spPr>
        <p:txBody>
          <a:bodyPr/>
          <a:lstStyle/>
          <a:p>
            <a:r>
              <a:rPr lang="en-US" dirty="0"/>
              <a:t>Learning Objective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3657599"/>
            <a:ext cx="7529264" cy="2492833"/>
          </a:xfrm>
        </p:spPr>
        <p:txBody>
          <a:bodyPr/>
          <a:lstStyle/>
          <a:p>
            <a:r>
              <a:rPr lang="en-US" dirty="0">
                <a:ea typeface="Tahoma" panose="020B0604030504040204" pitchFamily="34" charset="0"/>
                <a:cs typeface="Arial" pitchFamily="34" charset="0"/>
              </a:rPr>
              <a:t>LO 1 : Describe how Artificial Intelligence works in Games</a:t>
            </a:r>
          </a:p>
          <a:p>
            <a:r>
              <a:rPr lang="en-US" dirty="0">
                <a:ea typeface="Tahoma" panose="020B0604030504040204" pitchFamily="34" charset="0"/>
                <a:cs typeface="Arial" pitchFamily="34" charset="0"/>
              </a:rPr>
              <a:t>LO 2 : Explain concepts of AI Techniques in Games</a:t>
            </a:r>
            <a:endParaRPr lang="id-ID" dirty="0">
              <a:ea typeface="Tahoma" panose="020B0604030504040204" pitchFamily="34" charset="0"/>
              <a:cs typeface="Arial" pitchFamily="34" charset="0"/>
            </a:endParaRPr>
          </a:p>
          <a:p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3"/>
          </p:nvPr>
        </p:nvSpPr>
        <p:spPr>
          <a:xfrm>
            <a:off x="1219200" y="2903177"/>
            <a:ext cx="7526560" cy="504056"/>
          </a:xfrm>
        </p:spPr>
        <p:txBody>
          <a:bodyPr>
            <a:noAutofit/>
          </a:bodyPr>
          <a:lstStyle/>
          <a:p>
            <a:r>
              <a:rPr lang="en-GB" sz="1800" dirty="0">
                <a:ea typeface="Tahoma" panose="020B0604030504040204" pitchFamily="34" charset="0"/>
                <a:cs typeface="Arial" pitchFamily="34" charset="0"/>
              </a:rPr>
              <a:t>After completing this session, students are expected to be able to: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079468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30550" y="457200"/>
            <a:ext cx="5617914" cy="792088"/>
          </a:xfrm>
        </p:spPr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1524000"/>
            <a:ext cx="7529264" cy="5029200"/>
          </a:xfrm>
        </p:spPr>
        <p:txBody>
          <a:bodyPr>
            <a:noAutofit/>
          </a:bodyPr>
          <a:lstStyle/>
          <a:p>
            <a:pPr lvl="1"/>
            <a:r>
              <a:rPr lang="en-US" sz="2200" dirty="0"/>
              <a:t>Finite State Machines: Implementation</a:t>
            </a:r>
          </a:p>
          <a:p>
            <a:pPr lvl="1"/>
            <a:r>
              <a:rPr lang="en-US" sz="2200" dirty="0"/>
              <a:t>Rule-Based Systems: Implementation</a:t>
            </a:r>
          </a:p>
          <a:p>
            <a:pPr lvl="1"/>
            <a:endParaRPr lang="en-US" sz="22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1" y="457200"/>
            <a:ext cx="6248399" cy="792088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latin typeface="Open Sans" charset="0"/>
                <a:ea typeface="Open Sans" charset="0"/>
                <a:cs typeface="Open Sans" charset="0"/>
              </a:rPr>
              <a:t>FSM Implementation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066800" y="1524000"/>
            <a:ext cx="7815197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Arial" charset="0"/>
              <a:buChar char="•"/>
            </a:pPr>
            <a:r>
              <a:rPr lang="en-US" sz="2000" dirty="0">
                <a:latin typeface="Open Sans" charset="0"/>
                <a:ea typeface="Open Sans" charset="0"/>
                <a:cs typeface="Open Sans" charset="0"/>
              </a:rPr>
              <a:t>Build a simple social game called The Smile Game (see [2]), where the game is played by two person facing each other and try to make the opponent laugh/smile by making funny faces or jokes. The person who laugh/smile first loses.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1414" y="2858921"/>
            <a:ext cx="7641184" cy="321125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6806" y="6119336"/>
            <a:ext cx="89916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400">
                <a:latin typeface="Open Sans" charset="0"/>
                <a:ea typeface="Open Sans" charset="0"/>
                <a:cs typeface="Open Sans" charset="0"/>
              </a:rPr>
              <a:t>[2] </a:t>
            </a:r>
            <a:r>
              <a:rPr lang="en-US" sz="1400" dirty="0">
                <a:latin typeface="Open Sans" charset="0"/>
                <a:ea typeface="Open Sans" charset="0"/>
                <a:cs typeface="Open Sans" charset="0"/>
              </a:rPr>
              <a:t>Chowanda, A., </a:t>
            </a:r>
            <a:r>
              <a:rPr lang="en-US" sz="1400" dirty="0" err="1">
                <a:latin typeface="Open Sans" charset="0"/>
                <a:ea typeface="Open Sans" charset="0"/>
                <a:cs typeface="Open Sans" charset="0"/>
              </a:rPr>
              <a:t>Blanchfield</a:t>
            </a:r>
            <a:r>
              <a:rPr lang="en-US" sz="1400" dirty="0">
                <a:latin typeface="Open Sans" charset="0"/>
                <a:ea typeface="Open Sans" charset="0"/>
                <a:cs typeface="Open Sans" charset="0"/>
              </a:rPr>
              <a:t>, P., </a:t>
            </a:r>
            <a:r>
              <a:rPr lang="en-US" sz="1400" dirty="0" err="1">
                <a:latin typeface="Open Sans" charset="0"/>
                <a:ea typeface="Open Sans" charset="0"/>
                <a:cs typeface="Open Sans" charset="0"/>
              </a:rPr>
              <a:t>Flintham</a:t>
            </a:r>
            <a:r>
              <a:rPr lang="en-US" sz="1400" dirty="0">
                <a:latin typeface="Open Sans" charset="0"/>
                <a:ea typeface="Open Sans" charset="0"/>
                <a:cs typeface="Open Sans" charset="0"/>
              </a:rPr>
              <a:t>, M., &amp; </a:t>
            </a:r>
            <a:r>
              <a:rPr lang="en-US" sz="1400" dirty="0" err="1">
                <a:latin typeface="Open Sans" charset="0"/>
                <a:ea typeface="Open Sans" charset="0"/>
                <a:cs typeface="Open Sans" charset="0"/>
              </a:rPr>
              <a:t>Valstar</a:t>
            </a:r>
            <a:r>
              <a:rPr lang="en-US" sz="1400" dirty="0">
                <a:latin typeface="Open Sans" charset="0"/>
                <a:ea typeface="Open Sans" charset="0"/>
                <a:cs typeface="Open Sans" charset="0"/>
              </a:rPr>
              <a:t>, M. (2014, August). </a:t>
            </a:r>
            <a:r>
              <a:rPr lang="en-US" sz="1400" dirty="0" err="1">
                <a:latin typeface="Open Sans" charset="0"/>
                <a:ea typeface="Open Sans" charset="0"/>
                <a:cs typeface="Open Sans" charset="0"/>
              </a:rPr>
              <a:t>Erisa</a:t>
            </a:r>
            <a:r>
              <a:rPr lang="en-US" sz="1400" dirty="0">
                <a:latin typeface="Open Sans" charset="0"/>
                <a:ea typeface="Open Sans" charset="0"/>
                <a:cs typeface="Open Sans" charset="0"/>
              </a:rPr>
              <a:t>: Building emotionally realistic social game-agents companions. In International Conference on Intelligent Virtual Agents (pp. 134-143). Springer, Cham.</a:t>
            </a:r>
          </a:p>
        </p:txBody>
      </p:sp>
    </p:spTree>
    <p:extLst>
      <p:ext uri="{BB962C8B-B14F-4D97-AF65-F5344CB8AC3E}">
        <p14:creationId xmlns:p14="http://schemas.microsoft.com/office/powerpoint/2010/main" val="6181576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1" y="457200"/>
            <a:ext cx="6248399" cy="792088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latin typeface="Open Sans" charset="0"/>
                <a:ea typeface="Open Sans" charset="0"/>
                <a:cs typeface="Open Sans" charset="0"/>
              </a:rPr>
              <a:t>FSM Implementation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066800" y="1524000"/>
            <a:ext cx="7815197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Arial" charset="0"/>
              <a:buChar char="•"/>
            </a:pPr>
            <a:r>
              <a:rPr lang="en-US" sz="2000" dirty="0">
                <a:latin typeface="Open Sans" charset="0"/>
                <a:ea typeface="Open Sans" charset="0"/>
                <a:cs typeface="Open Sans" charset="0"/>
              </a:rPr>
              <a:t>The goal of the system is to create a virtual human that able to behave naturally, when playing the Smile Game, like human.</a:t>
            </a:r>
          </a:p>
          <a:p>
            <a:pPr marL="342900" indent="-342900" algn="just">
              <a:buFont typeface="Arial" charset="0"/>
              <a:buChar char="•"/>
            </a:pPr>
            <a:endParaRPr lang="en-US" sz="2000" dirty="0">
              <a:latin typeface="Open Sans" charset="0"/>
              <a:ea typeface="Open Sans" charset="0"/>
              <a:cs typeface="Open Sans" charset="0"/>
            </a:endParaRPr>
          </a:p>
          <a:p>
            <a:pPr marL="342900" indent="-342900" algn="just">
              <a:buFont typeface="Arial" charset="0"/>
              <a:buChar char="•"/>
            </a:pPr>
            <a:r>
              <a:rPr lang="en-US" sz="2000" dirty="0">
                <a:latin typeface="Open Sans" charset="0"/>
                <a:ea typeface="Open Sans" charset="0"/>
                <a:cs typeface="Open Sans" charset="0"/>
              </a:rPr>
              <a:t>The virtual human then will replace one of the human player to play with another human player [2][3].</a:t>
            </a:r>
          </a:p>
          <a:p>
            <a:pPr marL="342900" indent="-342900" algn="just">
              <a:buFont typeface="Arial" charset="0"/>
              <a:buChar char="•"/>
            </a:pPr>
            <a:endParaRPr lang="en-US" sz="2000" dirty="0">
              <a:latin typeface="Open Sans" charset="0"/>
              <a:ea typeface="Open Sans" charset="0"/>
              <a:cs typeface="Open Sans" charset="0"/>
            </a:endParaRPr>
          </a:p>
          <a:p>
            <a:pPr marL="342900" indent="-342900" algn="just">
              <a:buFont typeface="Arial" charset="0"/>
              <a:buChar char="•"/>
            </a:pPr>
            <a:endParaRPr lang="en-US" sz="2000" dirty="0">
              <a:latin typeface="Open Sans" charset="0"/>
              <a:ea typeface="Open Sans" charset="0"/>
              <a:cs typeface="Open Sans" charset="0"/>
            </a:endParaRPr>
          </a:p>
          <a:p>
            <a:pPr marL="342900" indent="-342900" algn="just">
              <a:buFont typeface="Arial" charset="0"/>
              <a:buChar char="•"/>
            </a:pPr>
            <a:endParaRPr lang="en-US" sz="2000" dirty="0">
              <a:latin typeface="Open Sans" charset="0"/>
              <a:ea typeface="Open Sans" charset="0"/>
              <a:cs typeface="Open Sans" charset="0"/>
            </a:endParaRPr>
          </a:p>
          <a:p>
            <a:pPr marL="342900" indent="-342900" algn="just">
              <a:buFont typeface="Arial" charset="0"/>
              <a:buChar char="•"/>
            </a:pPr>
            <a:endParaRPr lang="en-US" sz="2000" dirty="0">
              <a:latin typeface="Open Sans" charset="0"/>
              <a:ea typeface="Open Sans" charset="0"/>
              <a:cs typeface="Open Sans" charset="0"/>
            </a:endParaRPr>
          </a:p>
          <a:p>
            <a:pPr marL="342900" indent="-342900" algn="just">
              <a:buFont typeface="Arial" charset="0"/>
              <a:buChar char="•"/>
            </a:pPr>
            <a:endParaRPr lang="en-US" sz="2000" dirty="0">
              <a:latin typeface="Open Sans" charset="0"/>
              <a:ea typeface="Open Sans" charset="0"/>
              <a:cs typeface="Open Sans" charset="0"/>
            </a:endParaRPr>
          </a:p>
          <a:p>
            <a:pPr marL="342900" indent="-342900" algn="just">
              <a:buFont typeface="Arial" charset="0"/>
              <a:buChar char="•"/>
            </a:pPr>
            <a:endParaRPr lang="en-US" sz="2000" dirty="0">
              <a:latin typeface="Open Sans" charset="0"/>
              <a:ea typeface="Open Sans" charset="0"/>
              <a:cs typeface="Open Sans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3460423"/>
            <a:ext cx="6369187" cy="2483177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5988377"/>
            <a:ext cx="890594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200" dirty="0">
                <a:latin typeface="Open Sans" charset="0"/>
                <a:ea typeface="Open Sans" charset="0"/>
                <a:cs typeface="Open Sans" charset="0"/>
              </a:rPr>
              <a:t>[2] Chowanda, A., </a:t>
            </a:r>
            <a:r>
              <a:rPr lang="en-US" sz="1200" dirty="0" err="1">
                <a:latin typeface="Open Sans" charset="0"/>
                <a:ea typeface="Open Sans" charset="0"/>
                <a:cs typeface="Open Sans" charset="0"/>
              </a:rPr>
              <a:t>Blanchfield</a:t>
            </a:r>
            <a:r>
              <a:rPr lang="en-US" sz="1200" dirty="0">
                <a:latin typeface="Open Sans" charset="0"/>
                <a:ea typeface="Open Sans" charset="0"/>
                <a:cs typeface="Open Sans" charset="0"/>
              </a:rPr>
              <a:t>, P., </a:t>
            </a:r>
            <a:r>
              <a:rPr lang="en-US" sz="1200" dirty="0" err="1">
                <a:latin typeface="Open Sans" charset="0"/>
                <a:ea typeface="Open Sans" charset="0"/>
                <a:cs typeface="Open Sans" charset="0"/>
              </a:rPr>
              <a:t>Flintham</a:t>
            </a:r>
            <a:r>
              <a:rPr lang="en-US" sz="1200" dirty="0">
                <a:latin typeface="Open Sans" charset="0"/>
                <a:ea typeface="Open Sans" charset="0"/>
                <a:cs typeface="Open Sans" charset="0"/>
              </a:rPr>
              <a:t>, M., &amp; </a:t>
            </a:r>
            <a:r>
              <a:rPr lang="en-US" sz="1200" dirty="0" err="1">
                <a:latin typeface="Open Sans" charset="0"/>
                <a:ea typeface="Open Sans" charset="0"/>
                <a:cs typeface="Open Sans" charset="0"/>
              </a:rPr>
              <a:t>Valstar</a:t>
            </a:r>
            <a:r>
              <a:rPr lang="en-US" sz="1200" dirty="0">
                <a:latin typeface="Open Sans" charset="0"/>
                <a:ea typeface="Open Sans" charset="0"/>
                <a:cs typeface="Open Sans" charset="0"/>
              </a:rPr>
              <a:t>, M. (2014, August). </a:t>
            </a:r>
            <a:r>
              <a:rPr lang="en-US" sz="1200" dirty="0" err="1">
                <a:latin typeface="Open Sans" charset="0"/>
                <a:ea typeface="Open Sans" charset="0"/>
                <a:cs typeface="Open Sans" charset="0"/>
              </a:rPr>
              <a:t>Erisa</a:t>
            </a:r>
            <a:r>
              <a:rPr lang="en-US" sz="1200" dirty="0">
                <a:latin typeface="Open Sans" charset="0"/>
                <a:ea typeface="Open Sans" charset="0"/>
                <a:cs typeface="Open Sans" charset="0"/>
              </a:rPr>
              <a:t>: Building emotionally realistic social game-agents companions. In International Conference on Intelligent Virtual Agents (pp. 134-143). Springer, Cham.</a:t>
            </a:r>
          </a:p>
          <a:p>
            <a:pPr algn="just"/>
            <a:r>
              <a:rPr lang="en-US" sz="1200" dirty="0">
                <a:latin typeface="Open Sans" charset="0"/>
                <a:ea typeface="Open Sans" charset="0"/>
                <a:cs typeface="Open Sans" charset="0"/>
              </a:rPr>
              <a:t>[3] M. Mancini, C. </a:t>
            </a:r>
            <a:r>
              <a:rPr lang="en-US" sz="1200" dirty="0" err="1">
                <a:latin typeface="Open Sans" charset="0"/>
                <a:ea typeface="Open Sans" charset="0"/>
                <a:cs typeface="Open Sans" charset="0"/>
              </a:rPr>
              <a:t>Pelachaud</a:t>
            </a:r>
            <a:r>
              <a:rPr lang="en-US" sz="1200" dirty="0">
                <a:latin typeface="Open Sans" charset="0"/>
                <a:ea typeface="Open Sans" charset="0"/>
                <a:cs typeface="Open Sans" charset="0"/>
              </a:rPr>
              <a:t> :Dynamic behavior qualifiers for conversational </a:t>
            </a:r>
            <a:r>
              <a:rPr lang="en-US" sz="1200" dirty="0" err="1">
                <a:latin typeface="Open Sans" charset="0"/>
                <a:ea typeface="Open Sans" charset="0"/>
                <a:cs typeface="Open Sans" charset="0"/>
              </a:rPr>
              <a:t>agents.Intelligent</a:t>
            </a:r>
            <a:r>
              <a:rPr lang="en-US" sz="1200" dirty="0">
                <a:latin typeface="Open Sans" charset="0"/>
                <a:ea typeface="Open Sans" charset="0"/>
                <a:cs typeface="Open Sans" charset="0"/>
              </a:rPr>
              <a:t> Virtual Agents, IVA'07, Paris, September 2007. </a:t>
            </a:r>
          </a:p>
        </p:txBody>
      </p:sp>
    </p:spTree>
    <p:extLst>
      <p:ext uri="{BB962C8B-B14F-4D97-AF65-F5344CB8AC3E}">
        <p14:creationId xmlns:p14="http://schemas.microsoft.com/office/powerpoint/2010/main" val="19969036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1" y="457200"/>
            <a:ext cx="6248399" cy="792088"/>
          </a:xfrm>
        </p:spPr>
        <p:txBody>
          <a:bodyPr>
            <a:normAutofit/>
          </a:bodyPr>
          <a:lstStyle/>
          <a:p>
            <a:pPr algn="ctr"/>
            <a:r>
              <a:rPr lang="en-US" sz="3200">
                <a:latin typeface="Open Sans" charset="0"/>
                <a:ea typeface="Open Sans" charset="0"/>
                <a:cs typeface="Open Sans" charset="0"/>
              </a:rPr>
              <a:t>FSM Implementation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209800"/>
            <a:ext cx="9220200" cy="384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4867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1" y="457200"/>
            <a:ext cx="6248399" cy="792088"/>
          </a:xfrm>
        </p:spPr>
        <p:txBody>
          <a:bodyPr>
            <a:normAutofit/>
          </a:bodyPr>
          <a:lstStyle/>
          <a:p>
            <a:pPr algn="ctr"/>
            <a:r>
              <a:rPr lang="en-US" sz="3200">
                <a:latin typeface="Open Sans" charset="0"/>
                <a:ea typeface="Open Sans" charset="0"/>
                <a:cs typeface="Open Sans" charset="0"/>
              </a:rPr>
              <a:t>FSM Implementation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990600" y="1828800"/>
            <a:ext cx="75438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Arial" charset="0"/>
              <a:buChar char="•"/>
            </a:pPr>
            <a:r>
              <a:rPr lang="en-US" sz="2000" dirty="0">
                <a:latin typeface="Open Sans" charset="0"/>
                <a:ea typeface="Open Sans" charset="0"/>
                <a:cs typeface="Open Sans" charset="0"/>
              </a:rPr>
              <a:t>When the system is </a:t>
            </a:r>
            <a:r>
              <a:rPr lang="en-US" sz="2000" dirty="0" err="1">
                <a:latin typeface="Open Sans" charset="0"/>
                <a:ea typeface="Open Sans" charset="0"/>
                <a:cs typeface="Open Sans" charset="0"/>
              </a:rPr>
              <a:t>initialised</a:t>
            </a:r>
            <a:r>
              <a:rPr lang="en-US" sz="2000" dirty="0">
                <a:latin typeface="Open Sans" charset="0"/>
                <a:ea typeface="Open Sans" charset="0"/>
                <a:cs typeface="Open Sans" charset="0"/>
              </a:rPr>
              <a:t>, the system will looking for a face. If a face is detected, the system will start a series of conversation before the game is started. </a:t>
            </a:r>
          </a:p>
          <a:p>
            <a:pPr marL="342900" indent="-342900" algn="just">
              <a:buFont typeface="Arial" charset="0"/>
              <a:buChar char="•"/>
            </a:pPr>
            <a:endParaRPr lang="en-US" sz="2000" dirty="0">
              <a:latin typeface="Open Sans" charset="0"/>
              <a:ea typeface="Open Sans" charset="0"/>
              <a:cs typeface="Open Sans" charset="0"/>
            </a:endParaRPr>
          </a:p>
          <a:p>
            <a:pPr marL="342900" indent="-342900" algn="just">
              <a:buFont typeface="Arial" charset="0"/>
              <a:buChar char="•"/>
            </a:pPr>
            <a:r>
              <a:rPr lang="en-US" sz="2000" dirty="0">
                <a:latin typeface="Open Sans" charset="0"/>
                <a:ea typeface="Open Sans" charset="0"/>
                <a:cs typeface="Open Sans" charset="0"/>
              </a:rPr>
              <a:t>If the face is not </a:t>
            </a:r>
            <a:r>
              <a:rPr lang="en-US" sz="2000" dirty="0" err="1">
                <a:latin typeface="Open Sans" charset="0"/>
                <a:ea typeface="Open Sans" charset="0"/>
                <a:cs typeface="Open Sans" charset="0"/>
              </a:rPr>
              <a:t>recognised</a:t>
            </a:r>
            <a:r>
              <a:rPr lang="en-US" sz="2000" dirty="0">
                <a:latin typeface="Open Sans" charset="0"/>
                <a:ea typeface="Open Sans" charset="0"/>
                <a:cs typeface="Open Sans" charset="0"/>
              </a:rPr>
              <a:t>, the system will capture a set of the player’s faces and update them to the existing faces dataset/database to be used in the next interaction</a:t>
            </a:r>
          </a:p>
        </p:txBody>
      </p:sp>
    </p:spTree>
    <p:extLst>
      <p:ext uri="{BB962C8B-B14F-4D97-AF65-F5344CB8AC3E}">
        <p14:creationId xmlns:p14="http://schemas.microsoft.com/office/powerpoint/2010/main" val="12686956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1" y="457200"/>
            <a:ext cx="6248399" cy="792088"/>
          </a:xfrm>
        </p:spPr>
        <p:txBody>
          <a:bodyPr>
            <a:normAutofit/>
          </a:bodyPr>
          <a:lstStyle/>
          <a:p>
            <a:pPr algn="ctr"/>
            <a:r>
              <a:rPr lang="en-US" sz="3200">
                <a:latin typeface="Open Sans" charset="0"/>
                <a:ea typeface="Open Sans" charset="0"/>
                <a:cs typeface="Open Sans" charset="0"/>
              </a:rPr>
              <a:t>FSM Implementation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05000" y="1600200"/>
            <a:ext cx="6398727" cy="5066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6612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1" y="457200"/>
            <a:ext cx="6248399" cy="792088"/>
          </a:xfrm>
        </p:spPr>
        <p:txBody>
          <a:bodyPr>
            <a:normAutofit/>
          </a:bodyPr>
          <a:lstStyle/>
          <a:p>
            <a:pPr algn="ctr"/>
            <a:r>
              <a:rPr lang="en-US" sz="3200">
                <a:latin typeface="Open Sans" charset="0"/>
                <a:ea typeface="Open Sans" charset="0"/>
                <a:cs typeface="Open Sans" charset="0"/>
              </a:rPr>
              <a:t>FSM Implementation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2286000"/>
            <a:ext cx="655320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095057"/>
      </p:ext>
    </p:extLst>
  </p:cSld>
  <p:clrMapOvr>
    <a:masterClrMapping/>
  </p:clrMapOvr>
</p:sld>
</file>

<file path=ppt/theme/theme1.xml><?xml version="1.0" encoding="utf-8"?>
<a:theme xmlns:a="http://schemas.openxmlformats.org/drawingml/2006/main" name="Template PPT 2015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 PPT 2015</Template>
  <TotalTime>242</TotalTime>
  <Words>682</Words>
  <Application>Microsoft Office PowerPoint</Application>
  <PresentationFormat>On-screen Show (4:3)</PresentationFormat>
  <Paragraphs>55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ＭＳ Ｐゴシック</vt:lpstr>
      <vt:lpstr>Arial</vt:lpstr>
      <vt:lpstr>Calibri</vt:lpstr>
      <vt:lpstr>Open Sans</vt:lpstr>
      <vt:lpstr>Tahoma</vt:lpstr>
      <vt:lpstr>Template PPT 2015</vt:lpstr>
      <vt:lpstr>Algorithm Implementation in Game II  Session 14</vt:lpstr>
      <vt:lpstr>Learning Objective</vt:lpstr>
      <vt:lpstr>Contents</vt:lpstr>
      <vt:lpstr>FSM Implementation</vt:lpstr>
      <vt:lpstr>FSM Implementation</vt:lpstr>
      <vt:lpstr>FSM Implementation</vt:lpstr>
      <vt:lpstr>FSM Implementation</vt:lpstr>
      <vt:lpstr>FSM Implementation</vt:lpstr>
      <vt:lpstr>FSM Implementation</vt:lpstr>
      <vt:lpstr>FSM Implementation</vt:lpstr>
      <vt:lpstr>FSM Implementation</vt:lpstr>
      <vt:lpstr>Rule Based System Implementation</vt:lpstr>
      <vt:lpstr>Rule Based System Implementation</vt:lpstr>
      <vt:lpstr>Rule Based System Implementation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TOPIC  Session  #</dc:title>
  <dc:creator>Yulia</dc:creator>
  <cp:lastModifiedBy>Rini Wongso</cp:lastModifiedBy>
  <cp:revision>30</cp:revision>
  <dcterms:created xsi:type="dcterms:W3CDTF">2015-05-04T03:33:03Z</dcterms:created>
  <dcterms:modified xsi:type="dcterms:W3CDTF">2017-11-29T07:57:53Z</dcterms:modified>
</cp:coreProperties>
</file>